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0" r:id="rId5"/>
    <p:sldId id="264" r:id="rId6"/>
    <p:sldId id="279" r:id="rId7"/>
    <p:sldId id="273" r:id="rId8"/>
    <p:sldId id="278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57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8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6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0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3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3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1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5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4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6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9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2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1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926D7-795E-C044-9D00-C57C6BBA5D3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E7714-CD3E-CE45-9A61-DF3384E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01440" y="5906998"/>
            <a:ext cx="5242560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Arial"/>
                <a:cs typeface="Arial"/>
              </a:rPr>
              <a:t>Program Review and Renewal Final Recommendations Report to Academic Council</a:t>
            </a:r>
            <a:r>
              <a:rPr lang="en-US" sz="1200" b="1" dirty="0" smtClean="0">
                <a:solidFill>
                  <a:schemeClr val="accent1"/>
                </a:solidFill>
                <a:latin typeface="Arial"/>
                <a:cs typeface="Arial"/>
              </a:rPr>
              <a:t>: </a:t>
            </a:r>
            <a:r>
              <a:rPr lang="en-US" sz="1200" b="1" i="1" dirty="0" smtClean="0">
                <a:solidFill>
                  <a:schemeClr val="accent1"/>
                </a:solidFill>
                <a:latin typeface="Arial"/>
                <a:cs typeface="Arial"/>
              </a:rPr>
              <a:t>[insert program name]</a:t>
            </a:r>
            <a:endParaRPr lang="en-US" sz="1400" b="1" i="1" dirty="0" smtClean="0">
              <a:solidFill>
                <a:srgbClr val="006243"/>
              </a:solidFill>
              <a:latin typeface="Arial"/>
              <a:cs typeface="Arial"/>
            </a:endParaRPr>
          </a:p>
          <a:p>
            <a:r>
              <a:rPr lang="en-US" sz="1400" b="1" dirty="0" smtClean="0">
                <a:solidFill>
                  <a:srgbClr val="006243"/>
                </a:solidFill>
                <a:latin typeface="Arial"/>
                <a:cs typeface="Arial"/>
              </a:rPr>
              <a:t>School of </a:t>
            </a:r>
            <a:r>
              <a:rPr lang="en-US" sz="1400" b="1" dirty="0" smtClean="0">
                <a:solidFill>
                  <a:srgbClr val="006243"/>
                </a:solidFill>
                <a:latin typeface="Arial"/>
                <a:cs typeface="Arial"/>
              </a:rPr>
              <a:t>XXXXX </a:t>
            </a:r>
            <a:endParaRPr lang="en-US" sz="1400" b="1" dirty="0">
              <a:solidFill>
                <a:srgbClr val="00624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37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9200" y="280145"/>
            <a:ext cx="468376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Program Overview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9863" y="1121857"/>
            <a:ext cx="83236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0000"/>
                </a:solidFill>
              </a:rPr>
              <a:t>[note to presenter: 10 minute presentation &amp; 5 minutes for Q&amp;A only]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Review </a:t>
            </a:r>
            <a:r>
              <a:rPr lang="en-US" dirty="0" smtClean="0">
                <a:solidFill>
                  <a:srgbClr val="000000"/>
                </a:solidFill>
              </a:rPr>
              <a:t>Year: </a:t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000000"/>
                </a:solidFill>
              </a:rPr>
              <a:t>Program Title:                                                </a:t>
            </a:r>
          </a:p>
          <a:p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000000"/>
                </a:solidFill>
              </a:rPr>
              <a:t>Program Credential:                                               MTCU Code: </a:t>
            </a:r>
          </a:p>
          <a:p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000000"/>
                </a:solidFill>
              </a:rPr>
              <a:t>Program Review Team:                                           </a:t>
            </a:r>
          </a:p>
          <a:p>
            <a:r>
              <a:rPr lang="en-CA" dirty="0">
                <a:solidFill>
                  <a:srgbClr val="000000"/>
                </a:solidFill>
              </a:rPr>
              <a:t/>
            </a:r>
            <a:br>
              <a:rPr lang="en-CA" dirty="0">
                <a:solidFill>
                  <a:srgbClr val="000000"/>
                </a:solidFill>
              </a:rPr>
            </a:br>
            <a:r>
              <a:rPr lang="en-CA" dirty="0" smtClean="0">
                <a:solidFill>
                  <a:srgbClr val="000000"/>
                </a:solidFill>
              </a:rPr>
              <a:t>External Assessors: [if none, delete this line]</a:t>
            </a:r>
          </a:p>
          <a:p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000000"/>
                </a:solidFill>
              </a:rPr>
              <a:t>Total Enrolment: [include year]          		Number of intakes per year:       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000000"/>
                </a:solidFill>
              </a:rPr>
              <a:t>Retention Rate: [see most recent PHM Report]				  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Graduation Employment Rate: </a:t>
            </a:r>
            <a:r>
              <a:rPr lang="en-CA" dirty="0">
                <a:solidFill>
                  <a:srgbClr val="000000"/>
                </a:solidFill>
              </a:rPr>
              <a:t>[see most recent PHM Report] </a:t>
            </a:r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000000"/>
                </a:solidFill>
              </a:rPr>
              <a:t>Graduate Satisfaction Rate: [3 year trend, see most recent PHM Report]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KPI Student Satisfaction: [see PHM Report, Q14, Q15, Q24]</a:t>
            </a:r>
          </a:p>
          <a:p>
            <a:endParaRPr lang="en-CA" dirty="0">
              <a:solidFill>
                <a:srgbClr val="000000"/>
              </a:solidFill>
            </a:endParaRPr>
          </a:p>
          <a:p>
            <a:endParaRPr lang="en-CA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67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9200" y="280145"/>
            <a:ext cx="468376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Program Areas of Strength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0436" y="1054212"/>
            <a:ext cx="766618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 smtClean="0">
              <a:solidFill>
                <a:srgbClr val="000000"/>
              </a:solidFill>
            </a:endParaRPr>
          </a:p>
          <a:p>
            <a:endParaRPr lang="en-CA" dirty="0">
              <a:solidFill>
                <a:srgbClr val="000000"/>
              </a:solidFill>
            </a:endParaRPr>
          </a:p>
          <a:p>
            <a:r>
              <a:rPr lang="en-CA" b="1" dirty="0" smtClean="0">
                <a:solidFill>
                  <a:srgbClr val="000000"/>
                </a:solidFill>
              </a:rPr>
              <a:t>Strengths of the Program:</a:t>
            </a:r>
          </a:p>
          <a:p>
            <a:endParaRPr lang="en-US" b="1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0000"/>
                </a:solidFill>
              </a:rPr>
              <a:t>[Please share strengths and best practices of the program. You can draw these from the curriculum mapping report, the SWOT matrix and/or the final Report, etc.</a:t>
            </a:r>
            <a:br>
              <a:rPr lang="en-US" i="1" dirty="0" smtClean="0">
                <a:solidFill>
                  <a:srgbClr val="000000"/>
                </a:solidFill>
              </a:rPr>
            </a:br>
            <a:r>
              <a:rPr lang="en-US" i="1" dirty="0" smtClean="0">
                <a:solidFill>
                  <a:srgbClr val="00000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0000"/>
                </a:solidFill>
              </a:rPr>
              <a:t>If available, be sure to highlight any innovative Teaching/ Learning/ Assessment practices and the programs experiential learning opportunities</a:t>
            </a:r>
            <a:r>
              <a:rPr lang="en-US" i="1" dirty="0" smtClean="0">
                <a:solidFill>
                  <a:srgbClr val="000000"/>
                </a:solidFill>
              </a:rPr>
              <a:t>.]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b="1" dirty="0" smtClean="0">
              <a:solidFill>
                <a:srgbClr val="000000"/>
              </a:solidFill>
            </a:endParaRPr>
          </a:p>
          <a:p>
            <a:endParaRPr lang="en-CA" dirty="0">
              <a:solidFill>
                <a:srgbClr val="000000"/>
              </a:solidFill>
            </a:endParaRPr>
          </a:p>
          <a:p>
            <a:endParaRPr lang="en-CA" dirty="0" smtClean="0">
              <a:solidFill>
                <a:srgbClr val="000000"/>
              </a:solidFill>
            </a:endParaRPr>
          </a:p>
          <a:p>
            <a:endParaRPr lang="en-CA" dirty="0">
              <a:solidFill>
                <a:srgbClr val="000000"/>
              </a:solidFill>
            </a:endParaRPr>
          </a:p>
          <a:p>
            <a:endParaRPr lang="en-CA" dirty="0" smtClean="0">
              <a:solidFill>
                <a:srgbClr val="000000"/>
              </a:solidFill>
            </a:endParaRPr>
          </a:p>
          <a:p>
            <a:endParaRPr lang="en-CA" dirty="0">
              <a:solidFill>
                <a:srgbClr val="000000"/>
              </a:solidFill>
            </a:endParaRPr>
          </a:p>
          <a:p>
            <a:endParaRPr lang="en-CA" dirty="0" smtClean="0">
              <a:solidFill>
                <a:srgbClr val="000000"/>
              </a:solidFill>
            </a:endParaRPr>
          </a:p>
          <a:p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7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9199" y="280145"/>
            <a:ext cx="649275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Top Five Recommendations for Improvement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772251"/>
              </p:ext>
            </p:extLst>
          </p:nvPr>
        </p:nvGraphicFramePr>
        <p:xfrm>
          <a:off x="848298" y="1211854"/>
          <a:ext cx="7491471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9942"/>
                <a:gridCol w="1641529"/>
              </a:tblGrid>
              <a:tr h="614459"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Recommendations</a:t>
                      </a:r>
                      <a:r>
                        <a:rPr lang="en-US" baseline="0" dirty="0" smtClean="0"/>
                        <a:t> for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Progress</a:t>
                      </a:r>
                      <a:r>
                        <a:rPr lang="en-US" baseline="0" dirty="0" smtClean="0"/>
                        <a:t> to date</a:t>
                      </a:r>
                      <a:endParaRPr lang="en-US" dirty="0"/>
                    </a:p>
                  </a:txBody>
                  <a:tcPr/>
                </a:tc>
              </a:tr>
              <a:tr h="35111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1.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5111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2.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5111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3.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5111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4.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5111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5.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571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0464" y="2884296"/>
            <a:ext cx="4683760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latin typeface="Arial"/>
                <a:cs typeface="Arial"/>
              </a:rPr>
              <a:t>Questions/Comments?</a:t>
            </a:r>
          </a:p>
        </p:txBody>
      </p:sp>
    </p:spTree>
    <p:extLst>
      <p:ext uri="{BB962C8B-B14F-4D97-AF65-F5344CB8AC3E}">
        <p14:creationId xmlns:p14="http://schemas.microsoft.com/office/powerpoint/2010/main" val="2153392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9435467"/>
      </p:ext>
    </p:extLst>
  </p:cSld>
  <p:clrMapOvr>
    <a:masterClrMapping/>
  </p:clrMapOvr>
</p:sld>
</file>

<file path=ppt/theme/theme1.xml><?xml version="1.0" encoding="utf-8"?>
<a:theme xmlns:a="http://schemas.openxmlformats.org/drawingml/2006/main" name="DC_Powerpoint_Template">
  <a:themeElements>
    <a:clrScheme name="DURHAM COLLEGE BRAND">
      <a:dk1>
        <a:srgbClr val="FFFFFF"/>
      </a:dk1>
      <a:lt1>
        <a:sysClr val="window" lastClr="FFFFFF"/>
      </a:lt1>
      <a:dk2>
        <a:srgbClr val="FFF6EC"/>
      </a:dk2>
      <a:lt2>
        <a:srgbClr val="EEECE1"/>
      </a:lt2>
      <a:accent1>
        <a:srgbClr val="006243"/>
      </a:accent1>
      <a:accent2>
        <a:srgbClr val="421C10"/>
      </a:accent2>
      <a:accent3>
        <a:srgbClr val="8DC63F"/>
      </a:accent3>
      <a:accent4>
        <a:srgbClr val="569BBE"/>
      </a:accent4>
      <a:accent5>
        <a:srgbClr val="F37321"/>
      </a:accent5>
      <a:accent6>
        <a:srgbClr val="F4DC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3F974C2470941A9DA47CA052C5A21" ma:contentTypeVersion="0" ma:contentTypeDescription="Create a new document." ma:contentTypeScope="" ma:versionID="2aa36128bc5f156f04ced23dd8ebde5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C2949C-63D4-4349-90C9-44EF292D79DC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FB17C0F-FB82-4A07-AD41-738ED4D5BA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87D8D36-5404-4764-9636-C0414A69C0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DC_Powerpoint_Template.thmx</Template>
  <TotalTime>181</TotalTime>
  <Words>102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DC_Powerpoint_Template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Durham College</dc:creator>
  <cp:lastModifiedBy>Emma Thacker</cp:lastModifiedBy>
  <cp:revision>58</cp:revision>
  <dcterms:created xsi:type="dcterms:W3CDTF">2013-01-24T18:49:34Z</dcterms:created>
  <dcterms:modified xsi:type="dcterms:W3CDTF">2018-10-23T21:05:04Z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0x01010026D3F974C2470941A9DA47CA052C5A21</vt:lpwstr>
  </property>
</Properties>
</file>